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9" r:id="rId6"/>
    <p:sldId id="267" r:id="rId7"/>
    <p:sldId id="266" r:id="rId8"/>
    <p:sldId id="261" r:id="rId9"/>
    <p:sldId id="262" r:id="rId10"/>
    <p:sldId id="263" r:id="rId11"/>
    <p:sldId id="264" r:id="rId12"/>
    <p:sldId id="277" r:id="rId13"/>
    <p:sldId id="279" r:id="rId14"/>
    <p:sldId id="278" r:id="rId15"/>
    <p:sldId id="274" r:id="rId16"/>
    <p:sldId id="275" r:id="rId17"/>
    <p:sldId id="276" r:id="rId18"/>
    <p:sldId id="270" r:id="rId19"/>
    <p:sldId id="271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42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59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8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17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7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71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3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77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0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010" y="1942094"/>
            <a:ext cx="7477601" cy="243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CRYPTOGRAPHY USING CAESAR CIPHER</a:t>
            </a:r>
            <a:endParaRPr lang="en-US" sz="44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776FAA1-9EBA-26E9-D086-985760408EA3}"/>
              </a:ext>
            </a:extLst>
          </p:cNvPr>
          <p:cNvSpPr/>
          <p:nvPr/>
        </p:nvSpPr>
        <p:spPr>
          <a:xfrm>
            <a:off x="837010" y="4702196"/>
            <a:ext cx="5192146" cy="1742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AADITYA SINGH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ADITYA PULKIT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AKSHAY JAYANT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RUDRANSH ATRAY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585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the Template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9103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6" name="Shape 3"/>
          <p:cNvSpPr/>
          <p:nvPr/>
        </p:nvSpPr>
        <p:spPr>
          <a:xfrm>
            <a:off x="2621220" y="296376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4"/>
          <p:cNvSpPr/>
          <p:nvPr/>
        </p:nvSpPr>
        <p:spPr>
          <a:xfrm>
            <a:off x="2121277" y="27360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11063" y="2777728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593306" y="2708315"/>
            <a:ext cx="32707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Duplicate the Template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593306" y="3188732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the Save As command to create a new file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1220" y="446609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2" name="Shape 9"/>
          <p:cNvSpPr/>
          <p:nvPr/>
        </p:nvSpPr>
        <p:spPr>
          <a:xfrm>
            <a:off x="2121277" y="42383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276535" y="4280059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593306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Text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593306" y="4691063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Paste your prepared text into the new file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621220" y="596842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7" name="Shape 14"/>
          <p:cNvSpPr/>
          <p:nvPr/>
        </p:nvSpPr>
        <p:spPr>
          <a:xfrm>
            <a:off x="2121277" y="57407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277249" y="5782389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593306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Style the Paper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3593306" y="6193393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the MS Word Formatting toolbar to apply styles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23206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Figures and Tables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3259693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When presenting research findings, the proper use of figures and tables is crucial for effectively communicating information to the reader [1]. The positioning of these visual elements should be carefully considered, with the recommendation to place them at the top or bottom of columns rather than in the middle [2].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037993" y="49312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Clear and descriptive captions and labels are essential for helping the reader understand the content of the figures and tables [3]. Consistency in the citation and introduction of these elements throughout the text is also important for maintaining flow and clarity [4].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1887518" y="10624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Result Analysis</a:t>
            </a:r>
            <a:endParaRPr lang="en-US" sz="437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DAFF11-73F5-582E-F2D8-3D03DE8C9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814" y="1243952"/>
            <a:ext cx="4958230" cy="5619835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40F05C26-77AD-BB3D-2FCB-5DABC2A35071}"/>
              </a:ext>
            </a:extLst>
          </p:cNvPr>
          <p:cNvSpPr/>
          <p:nvPr/>
        </p:nvSpPr>
        <p:spPr>
          <a:xfrm>
            <a:off x="1887518" y="2919751"/>
            <a:ext cx="6478853" cy="3944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Similarity Indices</a:t>
            </a:r>
            <a:r>
              <a:rPr lang="en-US" b="0" i="0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</a:rPr>
              <a:t>The table provides similarity indices between input images and their corresponding processed output images.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</a:rPr>
              <a:t>Higher similarity indices indicate that the processed output image is more similar to the original input image.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chemeClr val="bg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Meaningfulness</a:t>
            </a:r>
            <a:r>
              <a:rPr lang="en-US" b="0" i="0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</a:rPr>
              <a:t>The last column in the table is labeled “Meaningfulness.”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</a:rPr>
              <a:t>Unfortunately, the specific meaning or context behind this term is not provided.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</a:rPr>
              <a:t>Without further details, we cannot definitively conclude what “meaningfulness” refers to in this context.</a:t>
            </a:r>
          </a:p>
        </p:txBody>
      </p:sp>
    </p:spTree>
    <p:extLst>
      <p:ext uri="{BB962C8B-B14F-4D97-AF65-F5344CB8AC3E}">
        <p14:creationId xmlns:p14="http://schemas.microsoft.com/office/powerpoint/2010/main" val="78073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1887518" y="10624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Result Analysis</a:t>
            </a:r>
            <a:endParaRPr lang="en-US" sz="4374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40F05C26-77AD-BB3D-2FCB-5DABC2A35071}"/>
              </a:ext>
            </a:extLst>
          </p:cNvPr>
          <p:cNvSpPr/>
          <p:nvPr/>
        </p:nvSpPr>
        <p:spPr>
          <a:xfrm>
            <a:off x="1794921" y="2248419"/>
            <a:ext cx="11215019" cy="51478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Possible Interpretations</a:t>
            </a:r>
            <a:r>
              <a:rPr lang="en-US" b="0" i="0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</a:rPr>
              <a:t>Given the lack of context, we can only speculate on potential interpretations: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Image Enhancement</a:t>
            </a:r>
            <a:r>
              <a:rPr lang="en-US" b="0" i="0" dirty="0">
                <a:solidFill>
                  <a:schemeClr val="bg1"/>
                </a:solidFill>
                <a:effectLst/>
              </a:rPr>
              <a:t>: The processed output images might represent enhanced versions of the input images (e.g., noise reduction, color correction, etc.).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Lossy Compression</a:t>
            </a:r>
            <a:r>
              <a:rPr lang="en-US" b="0" i="0" dirty="0">
                <a:solidFill>
                  <a:schemeClr val="bg1"/>
                </a:solidFill>
                <a:effectLst/>
              </a:rPr>
              <a:t>: The similarity indices could be related to evaluating the quality of lossy compression algorithms (where higher similarity indicates better preservation of image content).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Feature Extraction</a:t>
            </a:r>
            <a:r>
              <a:rPr lang="en-US" b="0" i="0" dirty="0">
                <a:solidFill>
                  <a:schemeClr val="bg1"/>
                </a:solidFill>
                <a:effectLst/>
              </a:rPr>
              <a:t>: The similarity indices might be used for feature extraction or pattern recognition tasks.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Machine Learning</a:t>
            </a:r>
            <a:r>
              <a:rPr lang="en-US" b="0" i="0" dirty="0">
                <a:solidFill>
                  <a:schemeClr val="bg1"/>
                </a:solidFill>
                <a:effectLst/>
              </a:rPr>
              <a:t>: Perhaps these indices are part of a machine learning model evaluation (e.g., comparing original and reconstructed images).</a:t>
            </a:r>
          </a:p>
          <a:p>
            <a:pPr marL="1143000" lvl="2" indent="-228600" algn="l">
              <a:buFont typeface="+mj-lt"/>
              <a:buAutoNum type="arabicPeriod"/>
            </a:pPr>
            <a:endParaRPr lang="en-US" b="0" i="0" dirty="0">
              <a:solidFill>
                <a:schemeClr val="bg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</a:rPr>
              <a:t>Additional Context Needed</a:t>
            </a:r>
            <a:r>
              <a:rPr lang="en-US" b="0" i="0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</a:rPr>
              <a:t>To draw more meaningful conclusions, we would need additional context or information about the purpose of this analysis.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</a:rPr>
              <a:t>Knowing the domain (e.g., image processing, computer vision, or a specific application) would help us interpret the results better.</a:t>
            </a:r>
          </a:p>
        </p:txBody>
      </p:sp>
    </p:spTree>
    <p:extLst>
      <p:ext uri="{BB962C8B-B14F-4D97-AF65-F5344CB8AC3E}">
        <p14:creationId xmlns:p14="http://schemas.microsoft.com/office/powerpoint/2010/main" val="377528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23206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Conclusion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3259693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secure communication, safeguarding data is crucial, driving the exploration of various visual cryptography schemes. A notable innovation is Visual Cryptography (VC), designed for securely sharing confidential images. VC encodes an image into multiple shares, which can be physical transparencies or digital files.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0977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4660C0B1-9D90-65D7-2296-8AA6192568D3}"/>
              </a:ext>
            </a:extLst>
          </p:cNvPr>
          <p:cNvSpPr/>
          <p:nvPr/>
        </p:nvSpPr>
        <p:spPr>
          <a:xfrm>
            <a:off x="874545" y="467060"/>
            <a:ext cx="66381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 Paper</a:t>
            </a:r>
            <a:endParaRPr lang="en-US" sz="4374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6ED28B-3163-1924-5D4D-379F77C5A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45" y="1628493"/>
            <a:ext cx="3969402" cy="5136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710C41-5FF6-505D-9804-8911DEC17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191" y="1628493"/>
            <a:ext cx="3969403" cy="5136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80F8E1-5B16-987A-FA48-0F9B45D5A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9838" y="1628493"/>
            <a:ext cx="3969403" cy="513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4660C0B1-9D90-65D7-2296-8AA6192568D3}"/>
              </a:ext>
            </a:extLst>
          </p:cNvPr>
          <p:cNvSpPr/>
          <p:nvPr/>
        </p:nvSpPr>
        <p:spPr>
          <a:xfrm>
            <a:off x="874545" y="467060"/>
            <a:ext cx="66381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 Paper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58517-8319-C43A-711C-BA10CE71F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45" y="1661111"/>
            <a:ext cx="3969402" cy="5136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2910CF-8B2D-5096-6857-2105DFEF3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191" y="1676515"/>
            <a:ext cx="3969403" cy="5136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22EDF8-624C-0B8A-B5A2-A4B7A711C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7149" y="1676514"/>
            <a:ext cx="3972092" cy="51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8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4660C0B1-9D90-65D7-2296-8AA6192568D3}"/>
              </a:ext>
            </a:extLst>
          </p:cNvPr>
          <p:cNvSpPr/>
          <p:nvPr/>
        </p:nvSpPr>
        <p:spPr>
          <a:xfrm>
            <a:off x="874545" y="467060"/>
            <a:ext cx="66381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 Paper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8A098-8B71-9EEF-61A4-A2A20CC4B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44" y="1628493"/>
            <a:ext cx="3969403" cy="5136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CB728C-D831-89C3-91B3-E887DDF08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191" y="1642185"/>
            <a:ext cx="3969403" cy="51368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41E01C-895B-B97E-61FF-7ABDE945A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9838" y="1628493"/>
            <a:ext cx="3969403" cy="51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8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232065"/>
            <a:ext cx="66381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Paper Link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3403997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https://propulsiontechjournal.com/index.php/journal/article/view/6021/3982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431BC0-D4E1-6422-CA95-88B58F60D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4624373"/>
            <a:ext cx="1903228" cy="19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44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938713" y="91435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References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938713" y="2122010"/>
            <a:ext cx="10752974" cy="5247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Naor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M., Shamir, A.: Visual cryptography. In: De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Santis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A. (ed.) EUROCRYPT 1994. LNCS, vol. 950, pp. 1–12. Springer, Heidelberg (1994))</a:t>
            </a:r>
          </a:p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Shobha Vatsa,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Tanmeya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Mohan, A. K. Vatsa: “Novel Cipher Technique Using Substitution Method” , International Journal of Information &amp; Network Security (IJINS) Vol.1, No.4, October 2012</a:t>
            </a:r>
          </a:p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 Paul Joseph, M Krishna, K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Arun,”Cognitive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Analytics and Comparison of Symmetric and Asymmetric Cryptography Algorithms”, Volume 6, No. 3, May 2015 (Special Issue) International Journal of Advanced Research in Computer Science</a:t>
            </a:r>
          </a:p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A. Rajan, D.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Balakumaran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“Advancement in Caesar cipher by randomization and delta formation”, ICICES, 2014.</a:t>
            </a:r>
          </a:p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Hoshang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Kolivand,Sabah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Fadhel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Hamood,Shiva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Asadianfam,Mohd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Shafry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Rahim,“Image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encryption techniques: A comprehensive review”, in Multimedia Tools and Applications 2023.</a:t>
            </a:r>
          </a:p>
          <a:p>
            <a:pPr marL="342900" indent="-342900">
              <a:lnSpc>
                <a:spcPts val="2799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Tao Liu, Shubhangi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Vairagar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Sushadevi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Adagale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T. Karthick, Catherine Esther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Karunya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John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Blesswin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A, and Selva Mary G, “Secure multimedia communication: advanced asymmetric key authentication with grayscale visual cryptography”, in press http://www.aimspress.com/journal/MBE 2024.</a:t>
            </a:r>
          </a:p>
        </p:txBody>
      </p:sp>
    </p:spTree>
    <p:extLst>
      <p:ext uri="{BB962C8B-B14F-4D97-AF65-F5344CB8AC3E}">
        <p14:creationId xmlns:p14="http://schemas.microsoft.com/office/powerpoint/2010/main" val="344366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81590" y="19817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89032BE-2891-45A6-B171-A065BCCFE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590" y="3346655"/>
            <a:ext cx="10953926" cy="296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To examine an advanced approach for hiding information known as visual encryption.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Concept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Visual Cryptography uses pictures to conceal information and can be decrypted by the 	  human eye using the correct image key.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Focus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Cryptography of black and white images and colored images using the Caesar Cipher technique.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2492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and Components of Cryptography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69093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Plaintext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738449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original information to be encrypted.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4169093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Ciphertext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4738449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encrypted plaintext in an unreadable format.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4169093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Encryption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4738449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process of converting plaintext into ciphertext.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4169093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Decryption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4738449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process of converting ciphertext back to plaintext.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05620"/>
            <a:ext cx="68639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Caesar Cipher Algorithm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133249"/>
            <a:ext cx="3518059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355187"/>
            <a:ext cx="28382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Plaintext Encryption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4835604"/>
            <a:ext cx="30737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Replace each letter with another shifted by a fixed key value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2" y="3133249"/>
            <a:ext cx="351817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8222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Substitution Cipher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8222" y="4835604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letter is replaced consistently throughout the message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229" y="3133249"/>
            <a:ext cx="3518178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Alphabet Shift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835604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Shift the alphabet forward or backward by the key value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105620"/>
            <a:ext cx="68639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Caesar Cipher Algorithm</a:t>
            </a:r>
            <a:endParaRPr lang="en-US" sz="4374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61AC266-65C1-787F-6089-C3294981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087" y="3328049"/>
            <a:ext cx="6765764" cy="253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Description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substitution cipher involving shifting each letter in the plaintext by a specific number of positions in the alphabet.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With a key value of 3, each character is shifted three positions.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B21291-FB0A-F490-BB65-F88D6B899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018" y="3328049"/>
            <a:ext cx="4433778" cy="24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3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0012410-8E7D-DB82-8EF5-B80FC450CC1C}"/>
              </a:ext>
            </a:extLst>
          </p:cNvPr>
          <p:cNvSpPr/>
          <p:nvPr/>
        </p:nvSpPr>
        <p:spPr>
          <a:xfrm>
            <a:off x="3374108" y="3420427"/>
            <a:ext cx="78821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</a:rPr>
              <a:t>LITERATURE REVIEW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3528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6249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Threshold Visual Cryptography and Abbreviations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69558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73178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Threshold Cryptography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30078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Divides secret into multiple shares, requires minimum to reveal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695581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731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Abbreviations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953595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terms the first time, avoid unnecessary acronyms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695581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731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953595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consistent SI or CGS units, avoid mixing systems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9347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83556"/>
            <a:ext cx="56465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Units and Equations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22270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152061"/>
            <a:ext cx="29307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Equation Formatting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632478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Times New Roman or Symbol font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22270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152061"/>
            <a:ext cx="29687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Equation Numbering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63247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Number equations consecutively, position flush right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025033"/>
            <a:ext cx="29307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Equation Formatting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50545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solidus, exp function, or exponents to keep compact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7798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 Formatting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Italicize Roman symbols, not Greek symbols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7433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Mistakes in Scientific Writing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207425"/>
            <a:ext cx="2388632" cy="1476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96133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Unclear Writing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41752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Avoid jargon and use simple, straightforward language.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3207425"/>
            <a:ext cx="2388632" cy="1476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961334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Grammar and Spelling Errors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5788938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Proofread carefully to catch mistakes that undermine credibility.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07425"/>
            <a:ext cx="2388632" cy="1476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961334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Improper Citations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788938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Follow formatting guidelines precisely to avoid plagiarism.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3207425"/>
            <a:ext cx="2388751" cy="1476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961334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Excessive Passive Voice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5788938"/>
            <a:ext cx="23887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active voice to engage the reader and clarify responsibility.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1052</Words>
  <Application>Microsoft Office PowerPoint</Application>
  <PresentationFormat>Custom</PresentationFormat>
  <Paragraphs>123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Heebo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Pulkit</cp:lastModifiedBy>
  <cp:revision>7</cp:revision>
  <dcterms:created xsi:type="dcterms:W3CDTF">2024-05-31T07:53:07Z</dcterms:created>
  <dcterms:modified xsi:type="dcterms:W3CDTF">2024-06-01T15:44:22Z</dcterms:modified>
</cp:coreProperties>
</file>